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8" r:id="rId3"/>
    <p:sldId id="264" r:id="rId4"/>
    <p:sldId id="263" r:id="rId5"/>
    <p:sldId id="258" r:id="rId6"/>
    <p:sldId id="259" r:id="rId7"/>
    <p:sldId id="261" r:id="rId8"/>
    <p:sldId id="262" r:id="rId9"/>
    <p:sldId id="257" r:id="rId10"/>
    <p:sldId id="265" r:id="rId11"/>
    <p:sldId id="267"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jp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97837B9E-12F9-415B-B792-35DA1C82CEB4}" type="datetimeFigureOut">
              <a:rPr lang="en-IN" smtClean="0"/>
              <a:t>27-02-2024</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20193646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7837B9E-12F9-415B-B792-35DA1C82CEB4}" type="datetimeFigureOut">
              <a:rPr lang="en-IN" smtClean="0"/>
              <a:t>27-02-2024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1698082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97837B9E-12F9-415B-B792-35DA1C82CEB4}" type="datetimeFigureOut">
              <a:rPr lang="en-IN" smtClean="0"/>
              <a:t>27-02-2024</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6213751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97837B9E-12F9-415B-B792-35DA1C82CEB4}" type="datetimeFigureOut">
              <a:rPr lang="en-IN" smtClean="0"/>
              <a:t>27-02-2024</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72BE29A5-927F-49BE-A3B0-CC8D909DD02F}"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5898720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97837B9E-12F9-415B-B792-35DA1C82CEB4}" type="datetimeFigureOut">
              <a:rPr lang="en-IN" smtClean="0"/>
              <a:t>27-02-2024</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23016798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7837B9E-12F9-415B-B792-35DA1C82CEB4}" type="datetimeFigureOut">
              <a:rPr lang="en-IN" smtClean="0"/>
              <a:t>27-02-2024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5941419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7837B9E-12F9-415B-B792-35DA1C82CEB4}" type="datetimeFigureOut">
              <a:rPr lang="en-IN" smtClean="0"/>
              <a:t>27-02-2024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33384342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837B9E-12F9-415B-B792-35DA1C82CEB4}" type="datetimeFigureOut">
              <a:rPr lang="en-IN" smtClean="0"/>
              <a:t>27-02-2024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26390205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97837B9E-12F9-415B-B792-35DA1C82CEB4}" type="datetimeFigureOut">
              <a:rPr lang="en-IN" smtClean="0"/>
              <a:t>27-02-2024</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25792860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837B9E-12F9-415B-B792-35DA1C82CEB4}" type="datetimeFigureOut">
              <a:rPr lang="en-IN" smtClean="0"/>
              <a:t>27-02-2024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2229300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97837B9E-12F9-415B-B792-35DA1C82CEB4}" type="datetimeFigureOut">
              <a:rPr lang="en-IN" smtClean="0"/>
              <a:t>27-02-2024</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460999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837B9E-12F9-415B-B792-35DA1C82CEB4}" type="datetimeFigureOut">
              <a:rPr lang="en-IN" smtClean="0"/>
              <a:t>27-02-2024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22009140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837B9E-12F9-415B-B792-35DA1C82CEB4}" type="datetimeFigureOut">
              <a:rPr lang="en-IN" smtClean="0"/>
              <a:t>27-02-2024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1810413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7837B9E-12F9-415B-B792-35DA1C82CEB4}" type="datetimeFigureOut">
              <a:rPr lang="en-IN" smtClean="0"/>
              <a:t>27-02-2024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1778233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837B9E-12F9-415B-B792-35DA1C82CEB4}" type="datetimeFigureOut">
              <a:rPr lang="en-IN" smtClean="0"/>
              <a:t>27-02-2024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3306370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7837B9E-12F9-415B-B792-35DA1C82CEB4}" type="datetimeFigureOut">
              <a:rPr lang="en-IN" smtClean="0"/>
              <a:t>27-02-2024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3085634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7837B9E-12F9-415B-B792-35DA1C82CEB4}" type="datetimeFigureOut">
              <a:rPr lang="en-IN" smtClean="0"/>
              <a:t>27-02-2024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2BE29A5-927F-49BE-A3B0-CC8D909DD02F}" type="slidenum">
              <a:rPr lang="en-IN" smtClean="0"/>
              <a:t>‹#›</a:t>
            </a:fld>
            <a:endParaRPr lang="en-IN"/>
          </a:p>
        </p:txBody>
      </p:sp>
    </p:spTree>
    <p:extLst>
      <p:ext uri="{BB962C8B-B14F-4D97-AF65-F5344CB8AC3E}">
        <p14:creationId xmlns:p14="http://schemas.microsoft.com/office/powerpoint/2010/main" val="598557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7837B9E-12F9-415B-B792-35DA1C82CEB4}" type="datetimeFigureOut">
              <a:rPr lang="en-IN" smtClean="0"/>
              <a:t>27-02-2024</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2BE29A5-927F-49BE-A3B0-CC8D909DD02F}" type="slidenum">
              <a:rPr lang="en-IN" smtClean="0"/>
              <a:t>‹#›</a:t>
            </a:fld>
            <a:endParaRPr lang="en-IN"/>
          </a:p>
        </p:txBody>
      </p:sp>
    </p:spTree>
    <p:extLst>
      <p:ext uri="{BB962C8B-B14F-4D97-AF65-F5344CB8AC3E}">
        <p14:creationId xmlns:p14="http://schemas.microsoft.com/office/powerpoint/2010/main" val="308732431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4.jp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FAB86-493B-6F60-878E-174C22B5AAEB}"/>
              </a:ext>
            </a:extLst>
          </p:cNvPr>
          <p:cNvSpPr>
            <a:spLocks noGrp="1"/>
          </p:cNvSpPr>
          <p:nvPr>
            <p:ph type="ctrTitle"/>
          </p:nvPr>
        </p:nvSpPr>
        <p:spPr>
          <a:xfrm>
            <a:off x="1285875" y="1590151"/>
            <a:ext cx="9372600" cy="685800"/>
          </a:xfrm>
        </p:spPr>
        <p:txBody>
          <a:bodyPr>
            <a:normAutofit fontScale="90000"/>
          </a:bodyPr>
          <a:lstStyle/>
          <a:p>
            <a:r>
              <a:rPr lang="en-US" sz="4400" dirty="0"/>
              <a:t>COMPUTER VISION  (19CSE435)</a:t>
            </a:r>
            <a:endParaRPr lang="en-IN" dirty="0"/>
          </a:p>
        </p:txBody>
      </p:sp>
      <p:sp>
        <p:nvSpPr>
          <p:cNvPr id="3" name="Subtitle 2">
            <a:extLst>
              <a:ext uri="{FF2B5EF4-FFF2-40B4-BE49-F238E27FC236}">
                <a16:creationId xmlns:a16="http://schemas.microsoft.com/office/drawing/2014/main" id="{43FC6BF1-A488-B5A6-DE42-5E293026244B}"/>
              </a:ext>
            </a:extLst>
          </p:cNvPr>
          <p:cNvSpPr>
            <a:spLocks noGrp="1"/>
          </p:cNvSpPr>
          <p:nvPr>
            <p:ph type="subTitle" idx="1"/>
          </p:nvPr>
        </p:nvSpPr>
        <p:spPr>
          <a:xfrm>
            <a:off x="1285875" y="2496875"/>
            <a:ext cx="9448800" cy="685800"/>
          </a:xfrm>
        </p:spPr>
        <p:txBody>
          <a:bodyPr>
            <a:normAutofit/>
          </a:bodyPr>
          <a:lstStyle/>
          <a:p>
            <a:r>
              <a:rPr lang="en-US" b="1" dirty="0"/>
              <a:t>TOPIC: </a:t>
            </a:r>
            <a:r>
              <a:rPr lang="en-US" dirty="0"/>
              <a:t>identifying the cracks in the wall using thermal imaging or infrared images</a:t>
            </a:r>
            <a:endParaRPr lang="en-IN" dirty="0"/>
          </a:p>
        </p:txBody>
      </p:sp>
      <p:graphicFrame>
        <p:nvGraphicFramePr>
          <p:cNvPr id="4" name="Table 3">
            <a:extLst>
              <a:ext uri="{FF2B5EF4-FFF2-40B4-BE49-F238E27FC236}">
                <a16:creationId xmlns:a16="http://schemas.microsoft.com/office/drawing/2014/main" id="{61A98785-BE7A-A5D4-B19E-0BC7A627DEFB}"/>
              </a:ext>
            </a:extLst>
          </p:cNvPr>
          <p:cNvGraphicFramePr>
            <a:graphicFrameLocks noGrp="1"/>
          </p:cNvGraphicFramePr>
          <p:nvPr>
            <p:extLst>
              <p:ext uri="{D42A27DB-BD31-4B8C-83A1-F6EECF244321}">
                <p14:modId xmlns:p14="http://schemas.microsoft.com/office/powerpoint/2010/main" val="443559130"/>
              </p:ext>
            </p:extLst>
          </p:nvPr>
        </p:nvGraphicFramePr>
        <p:xfrm>
          <a:off x="1371600" y="3182675"/>
          <a:ext cx="6607176" cy="1828800"/>
        </p:xfrm>
        <a:graphic>
          <a:graphicData uri="http://schemas.openxmlformats.org/drawingml/2006/table">
            <a:tbl>
              <a:tblPr firstRow="1" bandRow="1">
                <a:tableStyleId>{073A0DAA-6AF3-43AB-8588-CEC1D06C72B9}</a:tableStyleId>
              </a:tblPr>
              <a:tblGrid>
                <a:gridCol w="3303588">
                  <a:extLst>
                    <a:ext uri="{9D8B030D-6E8A-4147-A177-3AD203B41FA5}">
                      <a16:colId xmlns:a16="http://schemas.microsoft.com/office/drawing/2014/main" val="829087436"/>
                    </a:ext>
                  </a:extLst>
                </a:gridCol>
                <a:gridCol w="3303588">
                  <a:extLst>
                    <a:ext uri="{9D8B030D-6E8A-4147-A177-3AD203B41FA5}">
                      <a16:colId xmlns:a16="http://schemas.microsoft.com/office/drawing/2014/main" val="1716521158"/>
                    </a:ext>
                  </a:extLst>
                </a:gridCol>
              </a:tblGrid>
              <a:tr h="177800">
                <a:tc>
                  <a:txBody>
                    <a:bodyPr/>
                    <a:lstStyle/>
                    <a:p>
                      <a:r>
                        <a:rPr lang="en-US" dirty="0"/>
                        <a:t>Name:</a:t>
                      </a:r>
                      <a:endParaRPr lang="en-IN" dirty="0"/>
                    </a:p>
                  </a:txBody>
                  <a:tcPr/>
                </a:tc>
                <a:tc>
                  <a:txBody>
                    <a:bodyPr/>
                    <a:lstStyle/>
                    <a:p>
                      <a:r>
                        <a:rPr lang="en-US" dirty="0" err="1"/>
                        <a:t>Roll.No</a:t>
                      </a:r>
                      <a:r>
                        <a:rPr lang="en-US" dirty="0"/>
                        <a:t>:</a:t>
                      </a:r>
                      <a:endParaRPr lang="en-IN" dirty="0"/>
                    </a:p>
                  </a:txBody>
                  <a:tcPr/>
                </a:tc>
                <a:extLst>
                  <a:ext uri="{0D108BD9-81ED-4DB2-BD59-A6C34878D82A}">
                    <a16:rowId xmlns:a16="http://schemas.microsoft.com/office/drawing/2014/main" val="1935345952"/>
                  </a:ext>
                </a:extLst>
              </a:tr>
              <a:tr h="177800">
                <a:tc>
                  <a:txBody>
                    <a:bodyPr/>
                    <a:lstStyle/>
                    <a:p>
                      <a:r>
                        <a:rPr lang="en-US" dirty="0" err="1"/>
                        <a:t>Abisheak</a:t>
                      </a:r>
                      <a:r>
                        <a:rPr lang="en-US" dirty="0"/>
                        <a:t> Raj</a:t>
                      </a:r>
                      <a:endParaRPr lang="en-IN" dirty="0"/>
                    </a:p>
                  </a:txBody>
                  <a:tcPr/>
                </a:tc>
                <a:tc>
                  <a:txBody>
                    <a:bodyPr/>
                    <a:lstStyle/>
                    <a:p>
                      <a:r>
                        <a:rPr lang="en-US" dirty="0"/>
                        <a:t>CB.EN.U4CSE21402</a:t>
                      </a:r>
                      <a:endParaRPr lang="en-IN" dirty="0"/>
                    </a:p>
                  </a:txBody>
                  <a:tcPr/>
                </a:tc>
                <a:extLst>
                  <a:ext uri="{0D108BD9-81ED-4DB2-BD59-A6C34878D82A}">
                    <a16:rowId xmlns:a16="http://schemas.microsoft.com/office/drawing/2014/main" val="1449571025"/>
                  </a:ext>
                </a:extLst>
              </a:tr>
              <a:tr h="177800">
                <a:tc>
                  <a:txBody>
                    <a:bodyPr/>
                    <a:lstStyle/>
                    <a:p>
                      <a:r>
                        <a:rPr lang="en-US" dirty="0"/>
                        <a:t>Mitesh V</a:t>
                      </a:r>
                      <a:endParaRPr lang="en-IN" dirty="0"/>
                    </a:p>
                  </a:txBody>
                  <a:tcPr/>
                </a:tc>
                <a:tc>
                  <a:txBody>
                    <a:bodyPr/>
                    <a:lstStyle/>
                    <a:p>
                      <a:r>
                        <a:rPr lang="en-US" dirty="0"/>
                        <a:t>CB.EN.U4CSE21438</a:t>
                      </a:r>
                      <a:endParaRPr lang="en-IN" dirty="0"/>
                    </a:p>
                  </a:txBody>
                  <a:tcPr/>
                </a:tc>
                <a:extLst>
                  <a:ext uri="{0D108BD9-81ED-4DB2-BD59-A6C34878D82A}">
                    <a16:rowId xmlns:a16="http://schemas.microsoft.com/office/drawing/2014/main" val="926648593"/>
                  </a:ext>
                </a:extLst>
              </a:tr>
              <a:tr h="177800">
                <a:tc>
                  <a:txBody>
                    <a:bodyPr/>
                    <a:lstStyle/>
                    <a:p>
                      <a:r>
                        <a:rPr lang="en-US" dirty="0" err="1"/>
                        <a:t>Nithin</a:t>
                      </a:r>
                      <a:r>
                        <a:rPr lang="en-US" dirty="0"/>
                        <a:t> G</a:t>
                      </a:r>
                      <a:endParaRPr lang="en-IN" dirty="0"/>
                    </a:p>
                  </a:txBody>
                  <a:tcPr/>
                </a:tc>
                <a:tc>
                  <a:txBody>
                    <a:bodyPr/>
                    <a:lstStyle/>
                    <a:p>
                      <a:r>
                        <a:rPr lang="en-US" dirty="0"/>
                        <a:t>CB.EN.U4CSE21443</a:t>
                      </a:r>
                      <a:endParaRPr lang="en-IN" dirty="0"/>
                    </a:p>
                  </a:txBody>
                  <a:tcPr/>
                </a:tc>
                <a:extLst>
                  <a:ext uri="{0D108BD9-81ED-4DB2-BD59-A6C34878D82A}">
                    <a16:rowId xmlns:a16="http://schemas.microsoft.com/office/drawing/2014/main" val="395985003"/>
                  </a:ext>
                </a:extLst>
              </a:tr>
              <a:tr h="177800">
                <a:tc>
                  <a:txBody>
                    <a:bodyPr/>
                    <a:lstStyle/>
                    <a:p>
                      <a:r>
                        <a:rPr lang="en-US" dirty="0" err="1"/>
                        <a:t>Sharvesh</a:t>
                      </a:r>
                      <a:r>
                        <a:rPr lang="en-US" dirty="0"/>
                        <a:t> S</a:t>
                      </a:r>
                      <a:endParaRPr lang="en-IN" dirty="0"/>
                    </a:p>
                  </a:txBody>
                  <a:tcPr/>
                </a:tc>
                <a:tc>
                  <a:txBody>
                    <a:bodyPr/>
                    <a:lstStyle/>
                    <a:p>
                      <a:r>
                        <a:rPr lang="en-US" dirty="0"/>
                        <a:t>CB.EN.U4CSE21454</a:t>
                      </a:r>
                      <a:endParaRPr lang="en-IN" dirty="0"/>
                    </a:p>
                  </a:txBody>
                  <a:tcPr/>
                </a:tc>
                <a:extLst>
                  <a:ext uri="{0D108BD9-81ED-4DB2-BD59-A6C34878D82A}">
                    <a16:rowId xmlns:a16="http://schemas.microsoft.com/office/drawing/2014/main" val="1201300819"/>
                  </a:ext>
                </a:extLst>
              </a:tr>
            </a:tbl>
          </a:graphicData>
        </a:graphic>
      </p:graphicFrame>
    </p:spTree>
    <p:extLst>
      <p:ext uri="{BB962C8B-B14F-4D97-AF65-F5344CB8AC3E}">
        <p14:creationId xmlns:p14="http://schemas.microsoft.com/office/powerpoint/2010/main" val="472393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2B1FF-4E39-054A-EB92-A53ECAFEB252}"/>
              </a:ext>
            </a:extLst>
          </p:cNvPr>
          <p:cNvSpPr>
            <a:spLocks noGrp="1"/>
          </p:cNvSpPr>
          <p:nvPr>
            <p:ph type="title"/>
          </p:nvPr>
        </p:nvSpPr>
        <p:spPr/>
        <p:txBody>
          <a:bodyPr/>
          <a:lstStyle/>
          <a:p>
            <a:r>
              <a:rPr lang="en-US" b="1" dirty="0"/>
              <a:t>LIMITATIONS OF THE PROJECT</a:t>
            </a:r>
            <a:endParaRPr lang="en-IN" b="1" dirty="0"/>
          </a:p>
        </p:txBody>
      </p:sp>
      <p:sp>
        <p:nvSpPr>
          <p:cNvPr id="3" name="Content Placeholder 2">
            <a:extLst>
              <a:ext uri="{FF2B5EF4-FFF2-40B4-BE49-F238E27FC236}">
                <a16:creationId xmlns:a16="http://schemas.microsoft.com/office/drawing/2014/main" id="{32F9ED60-9989-D774-0738-D00187E400A4}"/>
              </a:ext>
            </a:extLst>
          </p:cNvPr>
          <p:cNvSpPr>
            <a:spLocks noGrp="1"/>
          </p:cNvSpPr>
          <p:nvPr>
            <p:ph idx="1"/>
          </p:nvPr>
        </p:nvSpPr>
        <p:spPr>
          <a:xfrm>
            <a:off x="685800" y="2164752"/>
            <a:ext cx="10820400" cy="4024125"/>
          </a:xfrm>
        </p:spPr>
        <p:txBody>
          <a:bodyPr/>
          <a:lstStyle/>
          <a:p>
            <a:r>
              <a:rPr lang="en-US" dirty="0"/>
              <a:t>How can we ensure that thermal imaging detects cracks accurately from other anomalies or natural variations in the wall ?</a:t>
            </a:r>
          </a:p>
          <a:p>
            <a:pPr marL="0" indent="0">
              <a:buNone/>
            </a:pPr>
            <a:endParaRPr lang="en-US" dirty="0"/>
          </a:p>
          <a:p>
            <a:r>
              <a:rPr lang="en-US" dirty="0"/>
              <a:t>Can thermal imaging reliably determine the depth of cracks within the wall ?</a:t>
            </a:r>
          </a:p>
          <a:p>
            <a:endParaRPr lang="en-US" dirty="0"/>
          </a:p>
          <a:p>
            <a:r>
              <a:rPr lang="en-US" dirty="0"/>
              <a:t>Does the resolution of thermal images affect the ability to detect subtle cracks accurately?</a:t>
            </a:r>
          </a:p>
          <a:p>
            <a:pPr marL="0" indent="0">
              <a:buNone/>
            </a:pPr>
            <a:endParaRPr lang="en-US" dirty="0"/>
          </a:p>
          <a:p>
            <a:r>
              <a:rPr lang="en-US" dirty="0"/>
              <a:t>How do we develop algorithms or models to interpret thermal imaging data effectively ?</a:t>
            </a:r>
          </a:p>
          <a:p>
            <a:pPr marL="0" indent="0">
              <a:buNone/>
            </a:pPr>
            <a:endParaRPr lang="en-IN" dirty="0"/>
          </a:p>
        </p:txBody>
      </p:sp>
    </p:spTree>
    <p:extLst>
      <p:ext uri="{BB962C8B-B14F-4D97-AF65-F5344CB8AC3E}">
        <p14:creationId xmlns:p14="http://schemas.microsoft.com/office/powerpoint/2010/main" val="13058163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9A1FD-36FE-B9DF-E7FE-92649BEF8DB0}"/>
              </a:ext>
            </a:extLst>
          </p:cNvPr>
          <p:cNvSpPr>
            <a:spLocks noGrp="1"/>
          </p:cNvSpPr>
          <p:nvPr>
            <p:ph type="title"/>
          </p:nvPr>
        </p:nvSpPr>
        <p:spPr>
          <a:xfrm>
            <a:off x="1352550" y="201228"/>
            <a:ext cx="8610600" cy="532695"/>
          </a:xfrm>
        </p:spPr>
        <p:txBody>
          <a:bodyPr>
            <a:normAutofit fontScale="90000"/>
          </a:bodyPr>
          <a:lstStyle/>
          <a:p>
            <a:r>
              <a:rPr lang="en-US" b="1" dirty="0"/>
              <a:t>DATASET</a:t>
            </a:r>
            <a:endParaRPr lang="en-IN" b="1" dirty="0"/>
          </a:p>
        </p:txBody>
      </p:sp>
      <p:pic>
        <p:nvPicPr>
          <p:cNvPr id="5" name="Content Placeholder 4">
            <a:extLst>
              <a:ext uri="{FF2B5EF4-FFF2-40B4-BE49-F238E27FC236}">
                <a16:creationId xmlns:a16="http://schemas.microsoft.com/office/drawing/2014/main" id="{C2CFE442-3720-24DC-C4B0-FD9D40C89B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1762212"/>
            <a:ext cx="2387364" cy="1790523"/>
          </a:xfrm>
        </p:spPr>
      </p:pic>
      <p:pic>
        <p:nvPicPr>
          <p:cNvPr id="7" name="Picture 6">
            <a:extLst>
              <a:ext uri="{FF2B5EF4-FFF2-40B4-BE49-F238E27FC236}">
                <a16:creationId xmlns:a16="http://schemas.microsoft.com/office/drawing/2014/main" id="{1A3C702B-080E-8526-FF4B-D814F78A56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0035" y="1762211"/>
            <a:ext cx="2387365" cy="1790523"/>
          </a:xfrm>
          <a:prstGeom prst="rect">
            <a:avLst/>
          </a:prstGeom>
        </p:spPr>
      </p:pic>
      <p:pic>
        <p:nvPicPr>
          <p:cNvPr id="9" name="Picture 8">
            <a:extLst>
              <a:ext uri="{FF2B5EF4-FFF2-40B4-BE49-F238E27FC236}">
                <a16:creationId xmlns:a16="http://schemas.microsoft.com/office/drawing/2014/main" id="{AEE8AC43-A89F-871D-8A56-0766D3DCED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3022" y="4543920"/>
            <a:ext cx="2387364" cy="1790523"/>
          </a:xfrm>
          <a:prstGeom prst="rect">
            <a:avLst/>
          </a:prstGeom>
        </p:spPr>
      </p:pic>
      <p:pic>
        <p:nvPicPr>
          <p:cNvPr id="11" name="Picture 10">
            <a:extLst>
              <a:ext uri="{FF2B5EF4-FFF2-40B4-BE49-F238E27FC236}">
                <a16:creationId xmlns:a16="http://schemas.microsoft.com/office/drawing/2014/main" id="{7F52C46E-B575-467F-04CB-487749C2A2B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76740" y="4543920"/>
            <a:ext cx="2387365" cy="1790524"/>
          </a:xfrm>
          <a:prstGeom prst="rect">
            <a:avLst/>
          </a:prstGeom>
        </p:spPr>
      </p:pic>
      <p:sp>
        <p:nvSpPr>
          <p:cNvPr id="12" name="Title 1">
            <a:extLst>
              <a:ext uri="{FF2B5EF4-FFF2-40B4-BE49-F238E27FC236}">
                <a16:creationId xmlns:a16="http://schemas.microsoft.com/office/drawing/2014/main" id="{1DC34F58-5169-6D70-898E-515C6C043F4F}"/>
              </a:ext>
            </a:extLst>
          </p:cNvPr>
          <p:cNvSpPr txBox="1">
            <a:spLocks/>
          </p:cNvSpPr>
          <p:nvPr/>
        </p:nvSpPr>
        <p:spPr>
          <a:xfrm>
            <a:off x="1269998" y="1229516"/>
            <a:ext cx="3400425" cy="330504"/>
          </a:xfrm>
          <a:prstGeom prst="rect">
            <a:avLst/>
          </a:prstGeom>
        </p:spPr>
        <p:txBody>
          <a:bodyPr vert="horz" lIns="91440" tIns="45720" rIns="91440" bIns="45720" rtlCol="0" anchor="ctr">
            <a:normAutofit fontScale="47500" lnSpcReduction="200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b="1" dirty="0"/>
              <a:t>Normal image set :</a:t>
            </a:r>
            <a:endParaRPr lang="en-IN" b="1" dirty="0"/>
          </a:p>
        </p:txBody>
      </p:sp>
      <p:sp>
        <p:nvSpPr>
          <p:cNvPr id="13" name="Title 1">
            <a:extLst>
              <a:ext uri="{FF2B5EF4-FFF2-40B4-BE49-F238E27FC236}">
                <a16:creationId xmlns:a16="http://schemas.microsoft.com/office/drawing/2014/main" id="{711F41DB-1884-BACD-383D-CE546319FE3D}"/>
              </a:ext>
            </a:extLst>
          </p:cNvPr>
          <p:cNvSpPr txBox="1">
            <a:spLocks/>
          </p:cNvSpPr>
          <p:nvPr/>
        </p:nvSpPr>
        <p:spPr>
          <a:xfrm>
            <a:off x="736835" y="4088884"/>
            <a:ext cx="3400425" cy="330504"/>
          </a:xfrm>
          <a:prstGeom prst="rect">
            <a:avLst/>
          </a:prstGeom>
        </p:spPr>
        <p:txBody>
          <a:bodyPr vert="horz" lIns="91440" tIns="45720" rIns="91440" bIns="45720" rtlCol="0" anchor="ctr">
            <a:normAutofit fontScale="47500" lnSpcReduction="200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b="1" dirty="0"/>
              <a:t>IR image set :</a:t>
            </a:r>
            <a:endParaRPr lang="en-IN" b="1" dirty="0"/>
          </a:p>
        </p:txBody>
      </p:sp>
      <p:sp>
        <p:nvSpPr>
          <p:cNvPr id="14" name="Title 1">
            <a:extLst>
              <a:ext uri="{FF2B5EF4-FFF2-40B4-BE49-F238E27FC236}">
                <a16:creationId xmlns:a16="http://schemas.microsoft.com/office/drawing/2014/main" id="{F5AA850B-FDB3-A0AC-E801-5C64F5C945FA}"/>
              </a:ext>
            </a:extLst>
          </p:cNvPr>
          <p:cNvSpPr txBox="1">
            <a:spLocks/>
          </p:cNvSpPr>
          <p:nvPr/>
        </p:nvSpPr>
        <p:spPr>
          <a:xfrm>
            <a:off x="7010400" y="1082814"/>
            <a:ext cx="3400425" cy="330504"/>
          </a:xfrm>
          <a:prstGeom prst="rect">
            <a:avLst/>
          </a:prstGeom>
        </p:spPr>
        <p:txBody>
          <a:bodyPr vert="horz" lIns="91440" tIns="45720" rIns="91440" bIns="45720" rtlCol="0" anchor="ctr">
            <a:normAutofit fontScale="47500" lnSpcReduction="200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b="1" dirty="0"/>
              <a:t>FUSION image set :</a:t>
            </a:r>
            <a:endParaRPr lang="en-IN" b="1" dirty="0"/>
          </a:p>
        </p:txBody>
      </p:sp>
      <p:pic>
        <p:nvPicPr>
          <p:cNvPr id="16" name="Picture 15">
            <a:extLst>
              <a:ext uri="{FF2B5EF4-FFF2-40B4-BE49-F238E27FC236}">
                <a16:creationId xmlns:a16="http://schemas.microsoft.com/office/drawing/2014/main" id="{EFA21C62-0BDA-94DF-771A-5DBCD470AA2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31474" y="1743660"/>
            <a:ext cx="2387364" cy="1790523"/>
          </a:xfrm>
          <a:prstGeom prst="rect">
            <a:avLst/>
          </a:prstGeom>
        </p:spPr>
      </p:pic>
      <p:pic>
        <p:nvPicPr>
          <p:cNvPr id="18" name="Picture 17">
            <a:extLst>
              <a:ext uri="{FF2B5EF4-FFF2-40B4-BE49-F238E27FC236}">
                <a16:creationId xmlns:a16="http://schemas.microsoft.com/office/drawing/2014/main" id="{D9F20CFE-88D9-8B27-C39C-DC35B943BD3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403234" y="1762209"/>
            <a:ext cx="2387363" cy="1790522"/>
          </a:xfrm>
          <a:prstGeom prst="rect">
            <a:avLst/>
          </a:prstGeom>
        </p:spPr>
      </p:pic>
      <p:sp>
        <p:nvSpPr>
          <p:cNvPr id="19" name="Title 1">
            <a:extLst>
              <a:ext uri="{FF2B5EF4-FFF2-40B4-BE49-F238E27FC236}">
                <a16:creationId xmlns:a16="http://schemas.microsoft.com/office/drawing/2014/main" id="{E69B5BD5-423D-4CDA-EC01-E68A97661475}"/>
              </a:ext>
            </a:extLst>
          </p:cNvPr>
          <p:cNvSpPr txBox="1">
            <a:spLocks/>
          </p:cNvSpPr>
          <p:nvPr/>
        </p:nvSpPr>
        <p:spPr>
          <a:xfrm>
            <a:off x="7010399" y="4088884"/>
            <a:ext cx="3400425" cy="330504"/>
          </a:xfrm>
          <a:prstGeom prst="rect">
            <a:avLst/>
          </a:prstGeom>
        </p:spPr>
        <p:txBody>
          <a:bodyPr vert="horz" lIns="91440" tIns="45720" rIns="91440" bIns="45720" rtlCol="0" anchor="ctr">
            <a:normAutofit fontScale="47500" lnSpcReduction="200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b="1" dirty="0"/>
              <a:t>GROUND TRUTH :</a:t>
            </a:r>
            <a:endParaRPr lang="en-IN" b="1" dirty="0"/>
          </a:p>
        </p:txBody>
      </p:sp>
      <p:pic>
        <p:nvPicPr>
          <p:cNvPr id="21" name="Picture 20">
            <a:extLst>
              <a:ext uri="{FF2B5EF4-FFF2-40B4-BE49-F238E27FC236}">
                <a16:creationId xmlns:a16="http://schemas.microsoft.com/office/drawing/2014/main" id="{2A1F4D36-CAE5-5D60-4F11-929FB32E4DA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31474" y="4524870"/>
            <a:ext cx="2221106" cy="1665829"/>
          </a:xfrm>
          <a:prstGeom prst="rect">
            <a:avLst/>
          </a:prstGeom>
        </p:spPr>
      </p:pic>
      <p:pic>
        <p:nvPicPr>
          <p:cNvPr id="23" name="Picture 22">
            <a:extLst>
              <a:ext uri="{FF2B5EF4-FFF2-40B4-BE49-F238E27FC236}">
                <a16:creationId xmlns:a16="http://schemas.microsoft.com/office/drawing/2014/main" id="{5AAA5403-C9DD-D89B-12B3-CC74470C1B7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486362" y="4499331"/>
            <a:ext cx="2221105" cy="1665829"/>
          </a:xfrm>
          <a:prstGeom prst="rect">
            <a:avLst/>
          </a:prstGeom>
        </p:spPr>
      </p:pic>
    </p:spTree>
    <p:extLst>
      <p:ext uri="{BB962C8B-B14F-4D97-AF65-F5344CB8AC3E}">
        <p14:creationId xmlns:p14="http://schemas.microsoft.com/office/powerpoint/2010/main" val="3395920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E39BF-D30F-418F-05BF-24DA1DDEB633}"/>
              </a:ext>
            </a:extLst>
          </p:cNvPr>
          <p:cNvSpPr>
            <a:spLocks noGrp="1"/>
          </p:cNvSpPr>
          <p:nvPr>
            <p:ph type="title"/>
          </p:nvPr>
        </p:nvSpPr>
        <p:spPr>
          <a:xfrm>
            <a:off x="2895600" y="639315"/>
            <a:ext cx="8610600" cy="1293028"/>
          </a:xfrm>
        </p:spPr>
        <p:txBody>
          <a:bodyPr/>
          <a:lstStyle/>
          <a:p>
            <a:r>
              <a:rPr lang="en-US" b="1" dirty="0"/>
              <a:t>FUTURE PLANS FOR THE TEAM</a:t>
            </a:r>
            <a:endParaRPr lang="en-IN" b="1" dirty="0"/>
          </a:p>
        </p:txBody>
      </p:sp>
      <p:sp>
        <p:nvSpPr>
          <p:cNvPr id="3" name="Content Placeholder 2">
            <a:extLst>
              <a:ext uri="{FF2B5EF4-FFF2-40B4-BE49-F238E27FC236}">
                <a16:creationId xmlns:a16="http://schemas.microsoft.com/office/drawing/2014/main" id="{B05A0462-A644-29AD-A7D4-39EB3F2F98F2}"/>
              </a:ext>
            </a:extLst>
          </p:cNvPr>
          <p:cNvSpPr>
            <a:spLocks noGrp="1"/>
          </p:cNvSpPr>
          <p:nvPr>
            <p:ph idx="1"/>
          </p:nvPr>
        </p:nvSpPr>
        <p:spPr>
          <a:xfrm>
            <a:off x="685800" y="2042160"/>
            <a:ext cx="10820400" cy="4024125"/>
          </a:xfrm>
        </p:spPr>
        <p:txBody>
          <a:bodyPr/>
          <a:lstStyle/>
          <a:p>
            <a:r>
              <a:rPr lang="en-US" dirty="0"/>
              <a:t>Gather feedback from stakeholders, including engineers, inspectors, and potential end-users. Incorporate feedback to further enhance the usability, functionality, and practicality of the crack detection system.</a:t>
            </a:r>
          </a:p>
          <a:p>
            <a:pPr marL="0" indent="0">
              <a:buNone/>
            </a:pPr>
            <a:endParaRPr lang="en-US" dirty="0"/>
          </a:p>
          <a:p>
            <a:r>
              <a:rPr lang="en-US" dirty="0"/>
              <a:t>Optimize algorithms for real-time processing and detection speed. Fine-tune parameters to improve the accuracy and robustness of crack detection.</a:t>
            </a:r>
          </a:p>
          <a:p>
            <a:pPr marL="0" indent="0">
              <a:buNone/>
            </a:pPr>
            <a:endParaRPr lang="en-US" dirty="0"/>
          </a:p>
          <a:p>
            <a:r>
              <a:rPr lang="en-US" dirty="0"/>
              <a:t>Continuously update the system with new features based on advancements in thermal imaging technology and crack detection methodologies.</a:t>
            </a:r>
            <a:endParaRPr lang="en-IN" dirty="0"/>
          </a:p>
        </p:txBody>
      </p:sp>
    </p:spTree>
    <p:extLst>
      <p:ext uri="{BB962C8B-B14F-4D97-AF65-F5344CB8AC3E}">
        <p14:creationId xmlns:p14="http://schemas.microsoft.com/office/powerpoint/2010/main" val="2500178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B9B6BD-4D6D-A583-1FB2-FC8EA6D79B4F}"/>
              </a:ext>
            </a:extLst>
          </p:cNvPr>
          <p:cNvSpPr>
            <a:spLocks noGrp="1"/>
          </p:cNvSpPr>
          <p:nvPr>
            <p:ph idx="1"/>
          </p:nvPr>
        </p:nvSpPr>
        <p:spPr>
          <a:xfrm>
            <a:off x="685800" y="1651635"/>
            <a:ext cx="10820400" cy="4625340"/>
          </a:xfrm>
        </p:spPr>
        <p:txBody>
          <a:bodyPr/>
          <a:lstStyle/>
          <a:p>
            <a:pPr marL="0" indent="0">
              <a:buNone/>
            </a:pPr>
            <a:r>
              <a:rPr lang="en-US" b="1" dirty="0"/>
              <a:t>PROBLEM STATEMENT : </a:t>
            </a:r>
            <a:r>
              <a:rPr lang="en-US" dirty="0"/>
              <a:t>Identifying the cracks in the wall using thermal imaging.</a:t>
            </a:r>
          </a:p>
          <a:p>
            <a:pPr marL="0" indent="0">
              <a:buNone/>
            </a:pPr>
            <a:endParaRPr lang="en-US" sz="1200" dirty="0"/>
          </a:p>
          <a:p>
            <a:pPr marL="0" indent="0">
              <a:buNone/>
            </a:pPr>
            <a:r>
              <a:rPr lang="en-US" dirty="0"/>
              <a:t>Cracks or defects in a wall, they can cause temperature variations due to differences in material properties, moisture content, or airflow. Thermal imaging can detect these temperature differences, allowing for the identification of cracks that may not be apparent through traditional visual inspection methods.</a:t>
            </a:r>
          </a:p>
          <a:p>
            <a:pPr marL="0" indent="0">
              <a:buNone/>
            </a:pPr>
            <a:endParaRPr lang="en-US" dirty="0"/>
          </a:p>
          <a:p>
            <a:pPr lvl="1"/>
            <a:r>
              <a:rPr lang="en-US" sz="2200" dirty="0"/>
              <a:t>Design and develop an algorithm that integrates thermal imaging technology into the inspection and maintenance processes of buildings or structures.</a:t>
            </a:r>
          </a:p>
          <a:p>
            <a:pPr marL="1371600" lvl="3" indent="0">
              <a:buNone/>
            </a:pPr>
            <a:endParaRPr lang="en-US" sz="2200" dirty="0"/>
          </a:p>
          <a:p>
            <a:pPr lvl="1"/>
            <a:r>
              <a:rPr lang="en-US" sz="2200" dirty="0"/>
              <a:t>Design and develop an algorithm to enhance the accuracy and reliability of crack detection compared to conventional methods.</a:t>
            </a:r>
          </a:p>
          <a:p>
            <a:pPr lvl="3"/>
            <a:endParaRPr lang="en-US" dirty="0"/>
          </a:p>
          <a:p>
            <a:endParaRPr lang="en-IN" dirty="0"/>
          </a:p>
        </p:txBody>
      </p:sp>
    </p:spTree>
    <p:extLst>
      <p:ext uri="{BB962C8B-B14F-4D97-AF65-F5344CB8AC3E}">
        <p14:creationId xmlns:p14="http://schemas.microsoft.com/office/powerpoint/2010/main" val="1529316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CC7C1-8BFF-9CF8-7981-768A2F34D9E9}"/>
              </a:ext>
            </a:extLst>
          </p:cNvPr>
          <p:cNvSpPr>
            <a:spLocks noGrp="1"/>
          </p:cNvSpPr>
          <p:nvPr>
            <p:ph type="title"/>
          </p:nvPr>
        </p:nvSpPr>
        <p:spPr>
          <a:xfrm>
            <a:off x="4105275" y="457200"/>
            <a:ext cx="7400925" cy="504826"/>
          </a:xfrm>
        </p:spPr>
        <p:txBody>
          <a:bodyPr>
            <a:normAutofit fontScale="90000"/>
          </a:bodyPr>
          <a:lstStyle/>
          <a:p>
            <a:r>
              <a:rPr lang="en-US" b="1" dirty="0"/>
              <a:t>RESEARCH PAPER 1</a:t>
            </a:r>
            <a:endParaRPr lang="en-IN" b="1" dirty="0"/>
          </a:p>
        </p:txBody>
      </p:sp>
      <p:sp>
        <p:nvSpPr>
          <p:cNvPr id="3" name="Content Placeholder 2">
            <a:extLst>
              <a:ext uri="{FF2B5EF4-FFF2-40B4-BE49-F238E27FC236}">
                <a16:creationId xmlns:a16="http://schemas.microsoft.com/office/drawing/2014/main" id="{55D28CAF-9E6D-B4A9-9355-61BA79E11D84}"/>
              </a:ext>
            </a:extLst>
          </p:cNvPr>
          <p:cNvSpPr>
            <a:spLocks noGrp="1"/>
          </p:cNvSpPr>
          <p:nvPr>
            <p:ph idx="1"/>
          </p:nvPr>
        </p:nvSpPr>
        <p:spPr>
          <a:xfrm>
            <a:off x="561975" y="1689734"/>
            <a:ext cx="10944225" cy="2825116"/>
          </a:xfrm>
        </p:spPr>
        <p:txBody>
          <a:bodyPr>
            <a:normAutofit lnSpcReduction="10000"/>
          </a:bodyPr>
          <a:lstStyle/>
          <a:p>
            <a:pPr marL="0" indent="0">
              <a:buNone/>
            </a:pPr>
            <a:r>
              <a:rPr lang="en-US" b="1" dirty="0"/>
              <a:t>Crack detection using image processing: A critical review and analysis:</a:t>
            </a:r>
          </a:p>
          <a:p>
            <a:r>
              <a:rPr lang="en-US" dirty="0"/>
              <a:t>This paper briefly explains about the process of detecting cracks on wall using various techniques like </a:t>
            </a:r>
          </a:p>
          <a:p>
            <a:pPr lvl="1"/>
            <a:r>
              <a:rPr lang="en-US" dirty="0"/>
              <a:t>IR-based image processing.</a:t>
            </a:r>
          </a:p>
          <a:p>
            <a:pPr lvl="1"/>
            <a:r>
              <a:rPr lang="en-US" dirty="0"/>
              <a:t>Ultrasonic image based processing.</a:t>
            </a:r>
          </a:p>
          <a:p>
            <a:pPr marL="457200" lvl="1" indent="0">
              <a:buNone/>
            </a:pPr>
            <a:r>
              <a:rPr lang="en-US" dirty="0"/>
              <a:t>Etc..</a:t>
            </a:r>
          </a:p>
          <a:p>
            <a:pPr marL="457200" lvl="1" indent="0">
              <a:buNone/>
            </a:pPr>
            <a:endParaRPr lang="en-US" b="1" dirty="0"/>
          </a:p>
          <a:p>
            <a:pPr marL="0" indent="0" algn="ctr">
              <a:buNone/>
            </a:pPr>
            <a:r>
              <a:rPr lang="en-US" b="1" dirty="0"/>
              <a:t> Architecture:</a:t>
            </a:r>
            <a:endParaRPr lang="en-IN" b="1" dirty="0"/>
          </a:p>
        </p:txBody>
      </p:sp>
      <p:sp>
        <p:nvSpPr>
          <p:cNvPr id="4" name="Title 1">
            <a:extLst>
              <a:ext uri="{FF2B5EF4-FFF2-40B4-BE49-F238E27FC236}">
                <a16:creationId xmlns:a16="http://schemas.microsoft.com/office/drawing/2014/main" id="{C2C7D566-A9F3-3408-0B87-6358C0FCCDFD}"/>
              </a:ext>
            </a:extLst>
          </p:cNvPr>
          <p:cNvSpPr txBox="1">
            <a:spLocks/>
          </p:cNvSpPr>
          <p:nvPr/>
        </p:nvSpPr>
        <p:spPr>
          <a:xfrm>
            <a:off x="1809751" y="1073467"/>
            <a:ext cx="9696449" cy="504826"/>
          </a:xfrm>
          <a:prstGeom prst="rect">
            <a:avLst/>
          </a:prstGeom>
        </p:spPr>
        <p:txBody>
          <a:bodyPr vert="horz" lIns="91440" tIns="45720" rIns="91440" bIns="45720" rtlCol="0" anchor="ctr">
            <a:normAutofit fontScale="45000" lnSpcReduction="200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b="1" dirty="0"/>
              <a:t>LINK: </a:t>
            </a:r>
            <a:r>
              <a:rPr lang="en-US" dirty="0"/>
              <a:t>https://www.sciencedirect.com/science/article/pii/S1110016817300236?pes=vor</a:t>
            </a:r>
            <a:endParaRPr lang="en-IN" dirty="0"/>
          </a:p>
        </p:txBody>
      </p:sp>
      <p:pic>
        <p:nvPicPr>
          <p:cNvPr id="6" name="Picture 5">
            <a:extLst>
              <a:ext uri="{FF2B5EF4-FFF2-40B4-BE49-F238E27FC236}">
                <a16:creationId xmlns:a16="http://schemas.microsoft.com/office/drawing/2014/main" id="{F9B3C479-4549-33F7-3D53-05E09D3DEB57}"/>
              </a:ext>
            </a:extLst>
          </p:cNvPr>
          <p:cNvPicPr>
            <a:picLocks noChangeAspect="1"/>
          </p:cNvPicPr>
          <p:nvPr/>
        </p:nvPicPr>
        <p:blipFill>
          <a:blip r:embed="rId2"/>
          <a:stretch>
            <a:fillRect/>
          </a:stretch>
        </p:blipFill>
        <p:spPr>
          <a:xfrm>
            <a:off x="3295650" y="4412967"/>
            <a:ext cx="5600700" cy="1987833"/>
          </a:xfrm>
          <a:prstGeom prst="rect">
            <a:avLst/>
          </a:prstGeom>
        </p:spPr>
      </p:pic>
    </p:spTree>
    <p:extLst>
      <p:ext uri="{BB962C8B-B14F-4D97-AF65-F5344CB8AC3E}">
        <p14:creationId xmlns:p14="http://schemas.microsoft.com/office/powerpoint/2010/main" val="3419573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556D11-0D63-1940-A7E6-8136F9FF9688}"/>
              </a:ext>
            </a:extLst>
          </p:cNvPr>
          <p:cNvSpPr>
            <a:spLocks noGrp="1"/>
          </p:cNvSpPr>
          <p:nvPr>
            <p:ph idx="1"/>
          </p:nvPr>
        </p:nvSpPr>
        <p:spPr>
          <a:xfrm>
            <a:off x="723900" y="1864612"/>
            <a:ext cx="10744200" cy="4024125"/>
          </a:xfrm>
        </p:spPr>
        <p:txBody>
          <a:bodyPr/>
          <a:lstStyle/>
          <a:p>
            <a:pPr marL="0" indent="0">
              <a:buNone/>
            </a:pPr>
            <a:r>
              <a:rPr lang="en-US" b="1" dirty="0"/>
              <a:t>IR-based image processing.</a:t>
            </a:r>
            <a:endParaRPr lang="en-US" dirty="0"/>
          </a:p>
          <a:p>
            <a:r>
              <a:rPr lang="en-US" dirty="0"/>
              <a:t>This paper proposes an IR thermography method based on image rectification and isotherm extraction for crack detection. This method allows for fast assessment and geometric characterization of cracks, aiding in predicting crack propagation direction.</a:t>
            </a:r>
          </a:p>
          <a:p>
            <a:r>
              <a:rPr lang="en-US" dirty="0"/>
              <a:t>They propose crack detection based on notches in irregularities using IR thermography image rectification.</a:t>
            </a:r>
          </a:p>
          <a:p>
            <a:endParaRPr lang="en-US" dirty="0"/>
          </a:p>
          <a:p>
            <a:pPr marL="0" indent="0">
              <a:buNone/>
            </a:pPr>
            <a:r>
              <a:rPr lang="en-US" dirty="0"/>
              <a:t>This paper provides accuracy level information for each processes. It also proposes and explains various limitations that we may face , when we use image processing for crack detection.</a:t>
            </a:r>
            <a:endParaRPr lang="en-IN" dirty="0"/>
          </a:p>
        </p:txBody>
      </p:sp>
    </p:spTree>
    <p:extLst>
      <p:ext uri="{BB962C8B-B14F-4D97-AF65-F5344CB8AC3E}">
        <p14:creationId xmlns:p14="http://schemas.microsoft.com/office/powerpoint/2010/main" val="19363375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8F951-0C91-6DC3-5521-38040A4BE3B0}"/>
              </a:ext>
            </a:extLst>
          </p:cNvPr>
          <p:cNvSpPr>
            <a:spLocks noGrp="1"/>
          </p:cNvSpPr>
          <p:nvPr>
            <p:ph type="title"/>
          </p:nvPr>
        </p:nvSpPr>
        <p:spPr>
          <a:xfrm>
            <a:off x="2600325" y="14396"/>
            <a:ext cx="8610600" cy="1293028"/>
          </a:xfrm>
        </p:spPr>
        <p:txBody>
          <a:bodyPr>
            <a:normAutofit/>
          </a:bodyPr>
          <a:lstStyle/>
          <a:p>
            <a:r>
              <a:rPr lang="en-US" sz="3200" b="1" dirty="0"/>
              <a:t>RESEARCH PAPER 2</a:t>
            </a:r>
            <a:endParaRPr lang="en-IN" sz="3200" b="1" dirty="0"/>
          </a:p>
        </p:txBody>
      </p:sp>
      <p:sp>
        <p:nvSpPr>
          <p:cNvPr id="3" name="Content Placeholder 2">
            <a:extLst>
              <a:ext uri="{FF2B5EF4-FFF2-40B4-BE49-F238E27FC236}">
                <a16:creationId xmlns:a16="http://schemas.microsoft.com/office/drawing/2014/main" id="{852FA864-FFD5-F63B-6D51-60FA8157D04C}"/>
              </a:ext>
            </a:extLst>
          </p:cNvPr>
          <p:cNvSpPr>
            <a:spLocks noGrp="1"/>
          </p:cNvSpPr>
          <p:nvPr>
            <p:ph idx="1"/>
          </p:nvPr>
        </p:nvSpPr>
        <p:spPr>
          <a:xfrm>
            <a:off x="504826" y="1738900"/>
            <a:ext cx="6210299" cy="4633325"/>
          </a:xfrm>
        </p:spPr>
        <p:txBody>
          <a:bodyPr>
            <a:normAutofit fontScale="92500" lnSpcReduction="20000"/>
          </a:bodyPr>
          <a:lstStyle/>
          <a:p>
            <a:pPr marL="0" indent="0">
              <a:buNone/>
            </a:pPr>
            <a:r>
              <a:rPr lang="en-US" sz="2600" b="1" dirty="0"/>
              <a:t>Detection of cracks in concrete using near-IR fluorescence imaging</a:t>
            </a:r>
          </a:p>
          <a:p>
            <a:pPr marL="0" indent="0">
              <a:buNone/>
            </a:pPr>
            <a:endParaRPr lang="en-US" sz="1600" b="1" dirty="0"/>
          </a:p>
          <a:p>
            <a:r>
              <a:rPr lang="en-US" sz="1900" dirty="0">
                <a:latin typeface="Tw Cen MT" panose="020B0602020104020603" pitchFamily="34" charset="0"/>
              </a:rPr>
              <a:t>This paper explores a novel approach for detecting cracks in concrete using infrared imaging, specifically focusing on the near-infrared (NIR) fluorescence emitted by concrete when excited by red LED light.</a:t>
            </a:r>
          </a:p>
          <a:p>
            <a:pPr marL="457200" lvl="1" indent="0">
              <a:buNone/>
            </a:pPr>
            <a:endParaRPr lang="en-US" sz="1900" dirty="0">
              <a:latin typeface="Tw Cen MT" panose="020B0602020104020603" pitchFamily="34" charset="0"/>
            </a:endParaRPr>
          </a:p>
          <a:p>
            <a:r>
              <a:rPr lang="en-US" sz="1900" dirty="0">
                <a:latin typeface="Tw Cen MT" panose="020B0602020104020603" pitchFamily="34" charset="0"/>
              </a:rPr>
              <a:t>Traditional crack detection methods often involve visual inspection or specialized equipment like ultrasonic devices or ground-penetrating radar, but they have limitations in terms of accessibility and accuracy.</a:t>
            </a:r>
          </a:p>
          <a:p>
            <a:pPr lvl="1"/>
            <a:endParaRPr lang="en-US" sz="1900" dirty="0">
              <a:latin typeface="Tw Cen MT" panose="020B0602020104020603" pitchFamily="34" charset="0"/>
            </a:endParaRPr>
          </a:p>
          <a:p>
            <a:r>
              <a:rPr lang="en-US" sz="1900" dirty="0">
                <a:latin typeface="Tw Cen MT" panose="020B0602020104020603" pitchFamily="34" charset="0"/>
              </a:rPr>
              <a:t>The researchers utilized the inherent fluorescence of concrete at around 1140 nm wavelength when excited by red light. By doing so , at a shallow angle of incidence, they were able to ensure that interior crack surfaces received no excitation, making cracks appear as dark features against the fluorescent concrete surface.</a:t>
            </a:r>
          </a:p>
          <a:p>
            <a:pPr marL="457200" lvl="1" indent="0">
              <a:buNone/>
            </a:pPr>
            <a:endParaRPr lang="en-US" sz="1900" dirty="0">
              <a:latin typeface="Tw Cen MT" panose="020B0602020104020603" pitchFamily="34" charset="0"/>
            </a:endParaRPr>
          </a:p>
          <a:p>
            <a:pPr marL="457200" lvl="1" indent="0">
              <a:buNone/>
            </a:pPr>
            <a:endParaRPr lang="en-US" sz="1800" dirty="0">
              <a:latin typeface="Tw Cen MT" panose="020B0602020104020603" pitchFamily="34" charset="0"/>
            </a:endParaRPr>
          </a:p>
          <a:p>
            <a:pPr lvl="1"/>
            <a:endParaRPr lang="en-IN" sz="1800" dirty="0">
              <a:latin typeface="Tw Cen MT" panose="020B0602020104020603" pitchFamily="34" charset="0"/>
            </a:endParaRPr>
          </a:p>
        </p:txBody>
      </p:sp>
      <p:sp>
        <p:nvSpPr>
          <p:cNvPr id="5" name="Title 1">
            <a:extLst>
              <a:ext uri="{FF2B5EF4-FFF2-40B4-BE49-F238E27FC236}">
                <a16:creationId xmlns:a16="http://schemas.microsoft.com/office/drawing/2014/main" id="{FEEFE27A-09CD-BB5C-7FDB-8279044AFAB3}"/>
              </a:ext>
            </a:extLst>
          </p:cNvPr>
          <p:cNvSpPr txBox="1">
            <a:spLocks/>
          </p:cNvSpPr>
          <p:nvPr/>
        </p:nvSpPr>
        <p:spPr>
          <a:xfrm>
            <a:off x="4333876" y="1043507"/>
            <a:ext cx="7658100" cy="396365"/>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l"/>
            <a:r>
              <a:rPr lang="en-US" sz="1800" b="1" dirty="0"/>
              <a:t>LINK : </a:t>
            </a:r>
            <a:r>
              <a:rPr lang="en-US" sz="1800" dirty="0"/>
              <a:t>https://www.nature.com/articles/s41598-023-45917-3 </a:t>
            </a:r>
            <a:endParaRPr lang="en-IN" sz="1800" dirty="0"/>
          </a:p>
        </p:txBody>
      </p:sp>
      <p:pic>
        <p:nvPicPr>
          <p:cNvPr id="9" name="Picture 8">
            <a:extLst>
              <a:ext uri="{FF2B5EF4-FFF2-40B4-BE49-F238E27FC236}">
                <a16:creationId xmlns:a16="http://schemas.microsoft.com/office/drawing/2014/main" id="{2ACF6DAE-61E7-C2DD-E092-569D02A3D00F}"/>
              </a:ext>
            </a:extLst>
          </p:cNvPr>
          <p:cNvPicPr>
            <a:picLocks noChangeAspect="1"/>
          </p:cNvPicPr>
          <p:nvPr/>
        </p:nvPicPr>
        <p:blipFill>
          <a:blip r:embed="rId2"/>
          <a:stretch>
            <a:fillRect/>
          </a:stretch>
        </p:blipFill>
        <p:spPr>
          <a:xfrm>
            <a:off x="7032380" y="2468983"/>
            <a:ext cx="4750044" cy="2863997"/>
          </a:xfrm>
          <a:prstGeom prst="rect">
            <a:avLst/>
          </a:prstGeom>
        </p:spPr>
      </p:pic>
    </p:spTree>
    <p:extLst>
      <p:ext uri="{BB962C8B-B14F-4D97-AF65-F5344CB8AC3E}">
        <p14:creationId xmlns:p14="http://schemas.microsoft.com/office/powerpoint/2010/main" val="3033440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7111166-AFD2-98AF-60DD-8A002B88C72D}"/>
              </a:ext>
            </a:extLst>
          </p:cNvPr>
          <p:cNvPicPr>
            <a:picLocks noGrp="1" noChangeAspect="1"/>
          </p:cNvPicPr>
          <p:nvPr>
            <p:ph idx="1"/>
          </p:nvPr>
        </p:nvPicPr>
        <p:blipFill>
          <a:blip r:embed="rId2"/>
          <a:stretch>
            <a:fillRect/>
          </a:stretch>
        </p:blipFill>
        <p:spPr>
          <a:xfrm>
            <a:off x="7329488" y="2106278"/>
            <a:ext cx="3979802" cy="2645443"/>
          </a:xfrm>
          <a:prstGeom prst="rect">
            <a:avLst/>
          </a:prstGeom>
        </p:spPr>
      </p:pic>
      <p:sp>
        <p:nvSpPr>
          <p:cNvPr id="6" name="Content Placeholder 2">
            <a:extLst>
              <a:ext uri="{FF2B5EF4-FFF2-40B4-BE49-F238E27FC236}">
                <a16:creationId xmlns:a16="http://schemas.microsoft.com/office/drawing/2014/main" id="{3A408F60-697B-7A3B-46AF-D721FCDC0EB0}"/>
              </a:ext>
            </a:extLst>
          </p:cNvPr>
          <p:cNvSpPr txBox="1">
            <a:spLocks/>
          </p:cNvSpPr>
          <p:nvPr/>
        </p:nvSpPr>
        <p:spPr>
          <a:xfrm>
            <a:off x="1233488" y="2303297"/>
            <a:ext cx="6100762" cy="26454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lvl="1"/>
            <a:endParaRPr lang="en-US" sz="1800" dirty="0">
              <a:latin typeface="Tw Cen MT" panose="020B0602020104020603" pitchFamily="34" charset="0"/>
            </a:endParaRPr>
          </a:p>
          <a:p>
            <a:pPr lvl="1"/>
            <a:endParaRPr lang="en-IN" sz="1800" dirty="0">
              <a:latin typeface="Tw Cen MT" panose="020B0602020104020603" pitchFamily="34" charset="0"/>
            </a:endParaRPr>
          </a:p>
        </p:txBody>
      </p:sp>
      <p:sp>
        <p:nvSpPr>
          <p:cNvPr id="8" name="TextBox 7">
            <a:extLst>
              <a:ext uri="{FF2B5EF4-FFF2-40B4-BE49-F238E27FC236}">
                <a16:creationId xmlns:a16="http://schemas.microsoft.com/office/drawing/2014/main" id="{EEE0F7E8-92AD-7838-5DE9-00A7D92C26D7}"/>
              </a:ext>
            </a:extLst>
          </p:cNvPr>
          <p:cNvSpPr txBox="1"/>
          <p:nvPr/>
        </p:nvSpPr>
        <p:spPr>
          <a:xfrm>
            <a:off x="581025" y="1502359"/>
            <a:ext cx="6096000" cy="4524315"/>
          </a:xfrm>
          <a:prstGeom prst="rect">
            <a:avLst/>
          </a:prstGeom>
          <a:noFill/>
        </p:spPr>
        <p:txBody>
          <a:bodyPr wrap="square">
            <a:spAutoFit/>
          </a:bodyPr>
          <a:lstStyle/>
          <a:p>
            <a:pPr marL="285750" indent="-285750">
              <a:buFont typeface="Arial" panose="020B0604020202020204" pitchFamily="34" charset="0"/>
              <a:buChar char="•"/>
            </a:pPr>
            <a:r>
              <a:rPr lang="en-IN" dirty="0"/>
              <a:t>The researchers conducted experiments using a SWIR (short-wave infrared) camera to capture images of fluorescent concrete samples with artificial cracks of various widths. They also tested the method on a concrete sample with a real crack of 0.08 mm width.</a:t>
            </a:r>
          </a:p>
          <a:p>
            <a:endParaRPr lang="en-IN" b="1" dirty="0"/>
          </a:p>
          <a:p>
            <a:r>
              <a:rPr lang="en-IN" b="1" dirty="0"/>
              <a:t>RESULTS :</a:t>
            </a:r>
          </a:p>
          <a:p>
            <a:endParaRPr lang="en-IN" b="1" dirty="0"/>
          </a:p>
          <a:p>
            <a:pPr marL="285750" indent="-285750">
              <a:buFont typeface="Arial" panose="020B0604020202020204" pitchFamily="34" charset="0"/>
              <a:buChar char="•"/>
            </a:pPr>
            <a:r>
              <a:rPr lang="en-US" dirty="0"/>
              <a:t>The NIR fluorescence imaging method could detect cracks as small as 0.08 mm width, demonstrating its potential for early crack detection before they pose significant structural risks.</a:t>
            </a:r>
          </a:p>
          <a:p>
            <a:r>
              <a:rPr lang="en-US" dirty="0"/>
              <a:t> </a:t>
            </a:r>
          </a:p>
          <a:p>
            <a:pPr marL="285750" indent="-285750">
              <a:buFont typeface="Arial" panose="020B0604020202020204" pitchFamily="34" charset="0"/>
              <a:buChar char="•"/>
            </a:pPr>
            <a:r>
              <a:rPr lang="en-US" dirty="0"/>
              <a:t>The primary limitation observed was the relatively low resolution of the SWIR camera used, suggesting that higher resolution cameras could enable crack detection from larger distances</a:t>
            </a:r>
            <a:endParaRPr lang="en-IN" dirty="0"/>
          </a:p>
        </p:txBody>
      </p:sp>
    </p:spTree>
    <p:extLst>
      <p:ext uri="{BB962C8B-B14F-4D97-AF65-F5344CB8AC3E}">
        <p14:creationId xmlns:p14="http://schemas.microsoft.com/office/powerpoint/2010/main" val="8481272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10896-66E1-443C-8A03-0142CC1351CF}"/>
              </a:ext>
            </a:extLst>
          </p:cNvPr>
          <p:cNvSpPr>
            <a:spLocks noGrp="1"/>
          </p:cNvSpPr>
          <p:nvPr>
            <p:ph type="title"/>
          </p:nvPr>
        </p:nvSpPr>
        <p:spPr>
          <a:xfrm>
            <a:off x="7010400" y="390524"/>
            <a:ext cx="4495800" cy="742951"/>
          </a:xfrm>
        </p:spPr>
        <p:txBody>
          <a:bodyPr/>
          <a:lstStyle/>
          <a:p>
            <a:r>
              <a:rPr lang="en-US" b="1" dirty="0"/>
              <a:t>RESEARCH PAPER 3</a:t>
            </a:r>
            <a:endParaRPr lang="en-IN" b="1" dirty="0"/>
          </a:p>
        </p:txBody>
      </p:sp>
      <p:sp>
        <p:nvSpPr>
          <p:cNvPr id="3" name="Content Placeholder 2">
            <a:extLst>
              <a:ext uri="{FF2B5EF4-FFF2-40B4-BE49-F238E27FC236}">
                <a16:creationId xmlns:a16="http://schemas.microsoft.com/office/drawing/2014/main" id="{BBFD1976-7718-4BAB-8705-57A89A39FBCC}"/>
              </a:ext>
            </a:extLst>
          </p:cNvPr>
          <p:cNvSpPr>
            <a:spLocks noGrp="1"/>
          </p:cNvSpPr>
          <p:nvPr>
            <p:ph idx="1"/>
          </p:nvPr>
        </p:nvSpPr>
        <p:spPr>
          <a:xfrm>
            <a:off x="971550" y="2342287"/>
            <a:ext cx="5772150" cy="4024125"/>
          </a:xfrm>
        </p:spPr>
        <p:txBody>
          <a:bodyPr/>
          <a:lstStyle/>
          <a:p>
            <a:r>
              <a:rPr lang="en-US" dirty="0"/>
              <a:t>This research paper provides a detailed overview of various methods for detecting and analyzing structural issues such as cracks and leaks in buildings, particularly focusing on the application of thermal sensors for assessment.</a:t>
            </a:r>
          </a:p>
          <a:p>
            <a:pPr marL="0" indent="0">
              <a:buNone/>
            </a:pPr>
            <a:endParaRPr lang="en-US" sz="1100" dirty="0"/>
          </a:p>
          <a:p>
            <a:r>
              <a:rPr lang="en-US" dirty="0"/>
              <a:t>This paper suggests Thermal Sensor Application as the solution to detect cracks and the </a:t>
            </a:r>
            <a:r>
              <a:rPr lang="en-US" dirty="0" err="1"/>
              <a:t>Flir</a:t>
            </a:r>
            <a:r>
              <a:rPr lang="en-US" dirty="0"/>
              <a:t> One Pro thermal sensor is highlighted as a specific tool for providing detailed analysis through its associated software.</a:t>
            </a:r>
            <a:endParaRPr lang="en-US" sz="1100" dirty="0"/>
          </a:p>
          <a:p>
            <a:endParaRPr lang="en-IN" dirty="0"/>
          </a:p>
        </p:txBody>
      </p:sp>
      <p:sp>
        <p:nvSpPr>
          <p:cNvPr id="4" name="Title 1">
            <a:extLst>
              <a:ext uri="{FF2B5EF4-FFF2-40B4-BE49-F238E27FC236}">
                <a16:creationId xmlns:a16="http://schemas.microsoft.com/office/drawing/2014/main" id="{FF7F4153-DF17-1D6C-8179-517BD91E01B0}"/>
              </a:ext>
            </a:extLst>
          </p:cNvPr>
          <p:cNvSpPr txBox="1">
            <a:spLocks/>
          </p:cNvSpPr>
          <p:nvPr/>
        </p:nvSpPr>
        <p:spPr>
          <a:xfrm>
            <a:off x="4733925" y="1239773"/>
            <a:ext cx="6772275" cy="352426"/>
          </a:xfrm>
          <a:prstGeom prst="rect">
            <a:avLst/>
          </a:prstGeom>
        </p:spPr>
        <p:txBody>
          <a:bodyPr vert="horz" lIns="91440" tIns="45720" rIns="91440" bIns="45720" rtlCol="0" anchor="ctr">
            <a:normAutofit fontScale="47500" lnSpcReduction="200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b="1" dirty="0"/>
              <a:t>LINK : </a:t>
            </a:r>
            <a:r>
              <a:rPr lang="en-US" dirty="0"/>
              <a:t>https://ieeexplore.ieee.org/document/8942772</a:t>
            </a:r>
            <a:endParaRPr lang="en-IN" dirty="0"/>
          </a:p>
        </p:txBody>
      </p:sp>
      <p:pic>
        <p:nvPicPr>
          <p:cNvPr id="7" name="Picture 6">
            <a:extLst>
              <a:ext uri="{FF2B5EF4-FFF2-40B4-BE49-F238E27FC236}">
                <a16:creationId xmlns:a16="http://schemas.microsoft.com/office/drawing/2014/main" id="{8001BE9D-5045-0B9D-AB6C-A153D620CF25}"/>
              </a:ext>
            </a:extLst>
          </p:cNvPr>
          <p:cNvPicPr>
            <a:picLocks noChangeAspect="1"/>
          </p:cNvPicPr>
          <p:nvPr/>
        </p:nvPicPr>
        <p:blipFill>
          <a:blip r:embed="rId2"/>
          <a:stretch>
            <a:fillRect/>
          </a:stretch>
        </p:blipFill>
        <p:spPr>
          <a:xfrm>
            <a:off x="7311084" y="1888997"/>
            <a:ext cx="4119222" cy="4477415"/>
          </a:xfrm>
          <a:prstGeom prst="rect">
            <a:avLst/>
          </a:prstGeom>
        </p:spPr>
      </p:pic>
    </p:spTree>
    <p:extLst>
      <p:ext uri="{BB962C8B-B14F-4D97-AF65-F5344CB8AC3E}">
        <p14:creationId xmlns:p14="http://schemas.microsoft.com/office/powerpoint/2010/main" val="4263988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E92BCE-A60A-64E1-79F0-49080B7C1F50}"/>
              </a:ext>
            </a:extLst>
          </p:cNvPr>
          <p:cNvSpPr>
            <a:spLocks noGrp="1"/>
          </p:cNvSpPr>
          <p:nvPr>
            <p:ph idx="1"/>
          </p:nvPr>
        </p:nvSpPr>
        <p:spPr>
          <a:xfrm>
            <a:off x="542925" y="1899285"/>
            <a:ext cx="6353175" cy="4024125"/>
          </a:xfrm>
        </p:spPr>
        <p:txBody>
          <a:bodyPr/>
          <a:lstStyle/>
          <a:p>
            <a:r>
              <a:rPr lang="en-US" dirty="0"/>
              <a:t>Thermal sensors offer a quick and effective way to identify areas affected by leakage and structural issues. They accurately capture the location , extent of structural cracks and can help define damage locations for maintenance purposes.</a:t>
            </a:r>
          </a:p>
          <a:p>
            <a:pPr marL="0" indent="0">
              <a:buNone/>
            </a:pPr>
            <a:endParaRPr lang="en-US" dirty="0"/>
          </a:p>
          <a:p>
            <a:r>
              <a:rPr lang="en-US" dirty="0"/>
              <a:t>Overall, the paper suggests that thermal sensors present a promising solution for real-time assessment of building structures, offering advantages over traditional methods in terms of efficiency and accessibility.</a:t>
            </a:r>
            <a:endParaRPr lang="en-IN" dirty="0"/>
          </a:p>
        </p:txBody>
      </p:sp>
      <p:pic>
        <p:nvPicPr>
          <p:cNvPr id="5" name="Picture 4">
            <a:extLst>
              <a:ext uri="{FF2B5EF4-FFF2-40B4-BE49-F238E27FC236}">
                <a16:creationId xmlns:a16="http://schemas.microsoft.com/office/drawing/2014/main" id="{7FE30A90-49EF-FD9C-7E05-57E4CB4C7F3E}"/>
              </a:ext>
            </a:extLst>
          </p:cNvPr>
          <p:cNvPicPr>
            <a:picLocks noChangeAspect="1"/>
          </p:cNvPicPr>
          <p:nvPr/>
        </p:nvPicPr>
        <p:blipFill>
          <a:blip r:embed="rId2"/>
          <a:stretch>
            <a:fillRect/>
          </a:stretch>
        </p:blipFill>
        <p:spPr>
          <a:xfrm>
            <a:off x="7272798" y="695324"/>
            <a:ext cx="4005416" cy="5643995"/>
          </a:xfrm>
          <a:prstGeom prst="rect">
            <a:avLst/>
          </a:prstGeom>
        </p:spPr>
      </p:pic>
    </p:spTree>
    <p:extLst>
      <p:ext uri="{BB962C8B-B14F-4D97-AF65-F5344CB8AC3E}">
        <p14:creationId xmlns:p14="http://schemas.microsoft.com/office/powerpoint/2010/main" val="2116561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0F00F-6AB4-9343-52BB-CE895BEF308B}"/>
              </a:ext>
            </a:extLst>
          </p:cNvPr>
          <p:cNvSpPr>
            <a:spLocks noGrp="1"/>
          </p:cNvSpPr>
          <p:nvPr>
            <p:ph type="title"/>
          </p:nvPr>
        </p:nvSpPr>
        <p:spPr/>
        <p:txBody>
          <a:bodyPr/>
          <a:lstStyle/>
          <a:p>
            <a:r>
              <a:rPr lang="en-US" b="1" dirty="0"/>
              <a:t>Motivation for the project</a:t>
            </a:r>
            <a:endParaRPr lang="en-IN" b="1" dirty="0"/>
          </a:p>
        </p:txBody>
      </p:sp>
      <p:sp>
        <p:nvSpPr>
          <p:cNvPr id="3" name="Content Placeholder 2">
            <a:extLst>
              <a:ext uri="{FF2B5EF4-FFF2-40B4-BE49-F238E27FC236}">
                <a16:creationId xmlns:a16="http://schemas.microsoft.com/office/drawing/2014/main" id="{004B9722-897C-3C26-50BD-9DDA9F65E43E}"/>
              </a:ext>
            </a:extLst>
          </p:cNvPr>
          <p:cNvSpPr>
            <a:spLocks noGrp="1"/>
          </p:cNvSpPr>
          <p:nvPr>
            <p:ph idx="1"/>
          </p:nvPr>
        </p:nvSpPr>
        <p:spPr/>
        <p:txBody>
          <a:bodyPr/>
          <a:lstStyle/>
          <a:p>
            <a:pPr marL="0" indent="0">
              <a:buNone/>
            </a:pPr>
            <a:r>
              <a:rPr lang="en-US" b="1" dirty="0"/>
              <a:t>EARLY DETECTION : </a:t>
            </a:r>
          </a:p>
          <a:p>
            <a:r>
              <a:rPr lang="en-US" b="0" i="0" dirty="0">
                <a:solidFill>
                  <a:srgbClr val="ECECEC"/>
                </a:solidFill>
                <a:effectLst/>
                <a:latin typeface="Tw Cen MT (Body)"/>
              </a:rPr>
              <a:t>Cracks in walls can indicate the </a:t>
            </a:r>
            <a:r>
              <a:rPr lang="en-US" dirty="0">
                <a:solidFill>
                  <a:srgbClr val="ECECEC"/>
                </a:solidFill>
                <a:latin typeface="Tw Cen MT (Body)"/>
              </a:rPr>
              <a:t>structural weakness of the buildings so detecting </a:t>
            </a:r>
            <a:r>
              <a:rPr lang="en-US" b="0" i="0" dirty="0">
                <a:solidFill>
                  <a:srgbClr val="ECECEC"/>
                </a:solidFill>
                <a:effectLst/>
                <a:latin typeface="Tw Cen MT (Body)"/>
              </a:rPr>
              <a:t>them early can save lot of possible accidents.</a:t>
            </a:r>
          </a:p>
          <a:p>
            <a:r>
              <a:rPr lang="en-US" dirty="0"/>
              <a:t>Identifying cracks in walls early can prevent structural issues from worsening, so costly repairs and hazards can be avoided.</a:t>
            </a:r>
          </a:p>
          <a:p>
            <a:pPr marL="0" indent="0">
              <a:buNone/>
            </a:pPr>
            <a:endParaRPr lang="en-US" dirty="0"/>
          </a:p>
          <a:p>
            <a:pPr marL="0" indent="0">
              <a:buNone/>
            </a:pPr>
            <a:r>
              <a:rPr lang="en-US" b="1" dirty="0"/>
              <a:t>EFFICIENCY:</a:t>
            </a:r>
          </a:p>
          <a:p>
            <a:r>
              <a:rPr lang="en-US" dirty="0"/>
              <a:t>Thermal imaging provides detailed data on temperature variations, which will help in precise identification of cracks and their severity.</a:t>
            </a:r>
          </a:p>
          <a:p>
            <a:pPr marL="0" indent="0">
              <a:buNone/>
            </a:pPr>
            <a:endParaRPr lang="en-US" dirty="0"/>
          </a:p>
          <a:p>
            <a:pPr marL="0" indent="0">
              <a:buNone/>
            </a:pPr>
            <a:endParaRPr lang="en-IN" dirty="0"/>
          </a:p>
        </p:txBody>
      </p:sp>
    </p:spTree>
    <p:extLst>
      <p:ext uri="{BB962C8B-B14F-4D97-AF65-F5344CB8AC3E}">
        <p14:creationId xmlns:p14="http://schemas.microsoft.com/office/powerpoint/2010/main" val="698214720"/>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Tw Cen MT">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359</TotalTime>
  <Words>941</Words>
  <Application>Microsoft Office PowerPoint</Application>
  <PresentationFormat>Widescreen</PresentationFormat>
  <Paragraphs>84</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Tw Cen MT</vt:lpstr>
      <vt:lpstr>Tw Cen MT (Body)</vt:lpstr>
      <vt:lpstr>Vapor Trail</vt:lpstr>
      <vt:lpstr>COMPUTER VISION  (19CSE435)</vt:lpstr>
      <vt:lpstr>PowerPoint Presentation</vt:lpstr>
      <vt:lpstr>RESEARCH PAPER 1</vt:lpstr>
      <vt:lpstr>PowerPoint Presentation</vt:lpstr>
      <vt:lpstr>RESEARCH PAPER 2</vt:lpstr>
      <vt:lpstr>PowerPoint Presentation</vt:lpstr>
      <vt:lpstr>RESEARCH PAPER 3</vt:lpstr>
      <vt:lpstr>PowerPoint Presentation</vt:lpstr>
      <vt:lpstr>Motivation for the project</vt:lpstr>
      <vt:lpstr>LIMITATIONS OF THE PROJECT</vt:lpstr>
      <vt:lpstr>DATASET</vt:lpstr>
      <vt:lpstr>FUTURE PLANS FOR THE TEAM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(19CSE435)</dc:title>
  <dc:creator>Mitesh. V - [CSEE.1027807]</dc:creator>
  <cp:lastModifiedBy>Mitesh. V - [CSEE.1027807]</cp:lastModifiedBy>
  <cp:revision>34</cp:revision>
  <dcterms:created xsi:type="dcterms:W3CDTF">2024-02-26T16:52:28Z</dcterms:created>
  <dcterms:modified xsi:type="dcterms:W3CDTF">2024-02-27T07:31:13Z</dcterms:modified>
</cp:coreProperties>
</file>

<file path=docProps/thumbnail.jpeg>
</file>